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05"/>
  </p:notesMasterIdLst>
  <p:sldIdLst>
    <p:sldId id="431" r:id="rId2"/>
    <p:sldId id="266" r:id="rId3"/>
    <p:sldId id="269" r:id="rId4"/>
    <p:sldId id="343" r:id="rId5"/>
    <p:sldId id="270" r:id="rId6"/>
    <p:sldId id="271" r:id="rId7"/>
    <p:sldId id="272" r:id="rId8"/>
    <p:sldId id="274" r:id="rId9"/>
    <p:sldId id="275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424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309" r:id="rId28"/>
    <p:sldId id="296" r:id="rId29"/>
    <p:sldId id="297" r:id="rId30"/>
    <p:sldId id="298" r:id="rId31"/>
    <p:sldId id="428" r:id="rId32"/>
    <p:sldId id="427" r:id="rId33"/>
    <p:sldId id="575" r:id="rId34"/>
    <p:sldId id="434" r:id="rId35"/>
    <p:sldId id="435" r:id="rId36"/>
    <p:sldId id="436" r:id="rId37"/>
    <p:sldId id="335" r:id="rId38"/>
    <p:sldId id="432" r:id="rId39"/>
    <p:sldId id="433" r:id="rId40"/>
    <p:sldId id="429" r:id="rId41"/>
    <p:sldId id="312" r:id="rId42"/>
    <p:sldId id="313" r:id="rId43"/>
    <p:sldId id="314" r:id="rId44"/>
    <p:sldId id="333" r:id="rId45"/>
    <p:sldId id="437" r:id="rId46"/>
    <p:sldId id="430" r:id="rId47"/>
    <p:sldId id="300" r:id="rId48"/>
    <p:sldId id="301" r:id="rId49"/>
    <p:sldId id="304" r:id="rId50"/>
    <p:sldId id="341" r:id="rId51"/>
    <p:sldId id="302" r:id="rId52"/>
    <p:sldId id="441" r:id="rId53"/>
    <p:sldId id="299" r:id="rId54"/>
    <p:sldId id="442" r:id="rId55"/>
    <p:sldId id="438" r:id="rId56"/>
    <p:sldId id="293" r:id="rId57"/>
    <p:sldId id="443" r:id="rId58"/>
    <p:sldId id="448" r:id="rId59"/>
    <p:sldId id="447" r:id="rId60"/>
    <p:sldId id="439" r:id="rId61"/>
    <p:sldId id="377" r:id="rId62"/>
    <p:sldId id="376" r:id="rId63"/>
    <p:sldId id="446" r:id="rId64"/>
    <p:sldId id="449" r:id="rId65"/>
    <p:sldId id="467" r:id="rId66"/>
    <p:sldId id="452" r:id="rId67"/>
    <p:sldId id="470" r:id="rId68"/>
    <p:sldId id="451" r:id="rId69"/>
    <p:sldId id="457" r:id="rId70"/>
    <p:sldId id="459" r:id="rId71"/>
    <p:sldId id="460" r:id="rId72"/>
    <p:sldId id="461" r:id="rId73"/>
    <p:sldId id="462" r:id="rId74"/>
    <p:sldId id="456" r:id="rId75"/>
    <p:sldId id="468" r:id="rId76"/>
    <p:sldId id="469" r:id="rId77"/>
    <p:sldId id="454" r:id="rId78"/>
    <p:sldId id="464" r:id="rId79"/>
    <p:sldId id="453" r:id="rId80"/>
    <p:sldId id="465" r:id="rId81"/>
    <p:sldId id="466" r:id="rId82"/>
    <p:sldId id="463" r:id="rId83"/>
    <p:sldId id="450" r:id="rId84"/>
    <p:sldId id="477" r:id="rId85"/>
    <p:sldId id="484" r:id="rId86"/>
    <p:sldId id="485" r:id="rId87"/>
    <p:sldId id="471" r:id="rId88"/>
    <p:sldId id="472" r:id="rId89"/>
    <p:sldId id="473" r:id="rId90"/>
    <p:sldId id="476" r:id="rId91"/>
    <p:sldId id="474" r:id="rId92"/>
    <p:sldId id="475" r:id="rId93"/>
    <p:sldId id="478" r:id="rId94"/>
    <p:sldId id="479" r:id="rId95"/>
    <p:sldId id="480" r:id="rId96"/>
    <p:sldId id="481" r:id="rId97"/>
    <p:sldId id="483" r:id="rId98"/>
    <p:sldId id="482" r:id="rId99"/>
    <p:sldId id="444" r:id="rId100"/>
    <p:sldId id="498" r:id="rId101"/>
    <p:sldId id="497" r:id="rId102"/>
    <p:sldId id="268" r:id="rId103"/>
    <p:sldId id="489" r:id="rId104"/>
    <p:sldId id="494" r:id="rId105"/>
    <p:sldId id="488" r:id="rId106"/>
    <p:sldId id="495" r:id="rId107"/>
    <p:sldId id="445" r:id="rId108"/>
    <p:sldId id="496" r:id="rId109"/>
    <p:sldId id="505" r:id="rId110"/>
    <p:sldId id="486" r:id="rId111"/>
    <p:sldId id="487" r:id="rId112"/>
    <p:sldId id="440" r:id="rId113"/>
    <p:sldId id="306" r:id="rId114"/>
    <p:sldId id="305" r:id="rId115"/>
    <p:sldId id="307" r:id="rId116"/>
    <p:sldId id="308" r:id="rId117"/>
    <p:sldId id="273" r:id="rId118"/>
    <p:sldId id="490" r:id="rId119"/>
    <p:sldId id="491" r:id="rId120"/>
    <p:sldId id="492" r:id="rId121"/>
    <p:sldId id="342" r:id="rId122"/>
    <p:sldId id="499" r:id="rId123"/>
    <p:sldId id="500" r:id="rId124"/>
    <p:sldId id="507" r:id="rId125"/>
    <p:sldId id="506" r:id="rId126"/>
    <p:sldId id="508" r:id="rId127"/>
    <p:sldId id="509" r:id="rId128"/>
    <p:sldId id="510" r:id="rId129"/>
    <p:sldId id="511" r:id="rId130"/>
    <p:sldId id="262" r:id="rId131"/>
    <p:sldId id="264" r:id="rId132"/>
    <p:sldId id="265" r:id="rId133"/>
    <p:sldId id="263" r:id="rId134"/>
    <p:sldId id="512" r:id="rId135"/>
    <p:sldId id="513" r:id="rId136"/>
    <p:sldId id="528" r:id="rId137"/>
    <p:sldId id="529" r:id="rId138"/>
    <p:sldId id="514" r:id="rId139"/>
    <p:sldId id="515" r:id="rId140"/>
    <p:sldId id="516" r:id="rId141"/>
    <p:sldId id="541" r:id="rId142"/>
    <p:sldId id="519" r:id="rId143"/>
    <p:sldId id="522" r:id="rId144"/>
    <p:sldId id="517" r:id="rId145"/>
    <p:sldId id="518" r:id="rId146"/>
    <p:sldId id="539" r:id="rId147"/>
    <p:sldId id="521" r:id="rId148"/>
    <p:sldId id="520" r:id="rId149"/>
    <p:sldId id="523" r:id="rId150"/>
    <p:sldId id="524" r:id="rId151"/>
    <p:sldId id="526" r:id="rId152"/>
    <p:sldId id="527" r:id="rId153"/>
    <p:sldId id="538" r:id="rId154"/>
    <p:sldId id="530" r:id="rId155"/>
    <p:sldId id="531" r:id="rId156"/>
    <p:sldId id="537" r:id="rId157"/>
    <p:sldId id="532" r:id="rId158"/>
    <p:sldId id="533" r:id="rId159"/>
    <p:sldId id="534" r:id="rId160"/>
    <p:sldId id="535" r:id="rId161"/>
    <p:sldId id="540" r:id="rId162"/>
    <p:sldId id="546" r:id="rId163"/>
    <p:sldId id="544" r:id="rId164"/>
    <p:sldId id="545" r:id="rId165"/>
    <p:sldId id="572" r:id="rId166"/>
    <p:sldId id="573" r:id="rId167"/>
    <p:sldId id="502" r:id="rId168"/>
    <p:sldId id="542" r:id="rId169"/>
    <p:sldId id="503" r:id="rId170"/>
    <p:sldId id="543" r:id="rId171"/>
    <p:sldId id="504" r:id="rId172"/>
    <p:sldId id="577" r:id="rId173"/>
    <p:sldId id="576" r:id="rId174"/>
    <p:sldId id="425" r:id="rId175"/>
    <p:sldId id="552" r:id="rId176"/>
    <p:sldId id="553" r:id="rId177"/>
    <p:sldId id="554" r:id="rId178"/>
    <p:sldId id="555" r:id="rId179"/>
    <p:sldId id="556" r:id="rId180"/>
    <p:sldId id="557" r:id="rId181"/>
    <p:sldId id="558" r:id="rId182"/>
    <p:sldId id="559" r:id="rId183"/>
    <p:sldId id="561" r:id="rId184"/>
    <p:sldId id="560" r:id="rId185"/>
    <p:sldId id="562" r:id="rId186"/>
    <p:sldId id="563" r:id="rId187"/>
    <p:sldId id="331" r:id="rId188"/>
    <p:sldId id="547" r:id="rId189"/>
    <p:sldId id="549" r:id="rId190"/>
    <p:sldId id="318" r:id="rId191"/>
    <p:sldId id="319" r:id="rId192"/>
    <p:sldId id="320" r:id="rId193"/>
    <p:sldId id="550" r:id="rId194"/>
    <p:sldId id="344" r:id="rId195"/>
    <p:sldId id="565" r:id="rId196"/>
    <p:sldId id="564" r:id="rId197"/>
    <p:sldId id="568" r:id="rId198"/>
    <p:sldId id="566" r:id="rId199"/>
    <p:sldId id="569" r:id="rId200"/>
    <p:sldId id="571" r:id="rId201"/>
    <p:sldId id="574" r:id="rId202"/>
    <p:sldId id="570" r:id="rId203"/>
    <p:sldId id="423" r:id="rId20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49" autoAdjust="0"/>
    <p:restoredTop sz="96192" autoAdjust="0"/>
  </p:normalViewPr>
  <p:slideViewPr>
    <p:cSldViewPr snapToGrid="0">
      <p:cViewPr>
        <p:scale>
          <a:sx n="66" d="100"/>
          <a:sy n="66" d="100"/>
        </p:scale>
        <p:origin x="1517" y="8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30/12/2020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3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76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76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3.png"/><Relationship Id="rId7" Type="http://schemas.openxmlformats.org/officeDocument/2006/relationships/image" Target="../media/image109.png"/><Relationship Id="rId2" Type="http://schemas.openxmlformats.org/officeDocument/2006/relationships/image" Target="../media/image107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76.png"/><Relationship Id="rId4" Type="http://schemas.openxmlformats.org/officeDocument/2006/relationships/image" Target="../media/image3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11.png"/><Relationship Id="rId4" Type="http://schemas.openxmlformats.org/officeDocument/2006/relationships/image" Target="../media/image30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10.png"/><Relationship Id="rId4" Type="http://schemas.openxmlformats.org/officeDocument/2006/relationships/image" Target="../media/image30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10.png"/><Relationship Id="rId4" Type="http://schemas.openxmlformats.org/officeDocument/2006/relationships/image" Target="../media/image30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09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08.png"/><Relationship Id="rId4" Type="http://schemas.openxmlformats.org/officeDocument/2006/relationships/image" Target="../media/image3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undar.com/ionic-sqlite-tutorial/" TargetMode="External"/><Relationship Id="rId2" Type="http://schemas.openxmlformats.org/officeDocument/2006/relationships/hyperlink" Target="https://www.techiediaries.com/ionic-modals-sqlite-tutorial/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shmorony.com/loading-remote-json-data-with-http-in-ionic-2/" TargetMode="External"/><Relationship Id="rId2" Type="http://schemas.openxmlformats.org/officeDocument/2006/relationships/hyperlink" Target="https://www.techiediaries.com/ionic-http-post/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play.google.com/apps/publish/" TargetMode="External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1033229" y="288723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91" y="119211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183626" y="2805592"/>
            <a:ext cx="70631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Ionic  sepintas lalu</a:t>
            </a:r>
          </a:p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khirulnizam.com</a:t>
            </a:r>
            <a:endParaRPr lang="en-MY" sz="6000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24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login</a:t>
            </a:r>
          </a:p>
          <a:p>
            <a:r>
              <a:rPr lang="en-MY" sz="3200" dirty="0"/>
              <a:t>(selection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558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 dirty="0"/>
          </a:p>
        </p:txBody>
      </p:sp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79369" y="1758639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2050" name="Picture 2" descr="Iteration Z – Software Product Management and Development Services">
            <a:extLst>
              <a:ext uri="{FF2B5EF4-FFF2-40B4-BE49-F238E27FC236}">
                <a16:creationId xmlns:a16="http://schemas.microsoft.com/office/drawing/2014/main" id="{AB17BB6B-F439-4838-930A-8102AB96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43" y="3324166"/>
            <a:ext cx="1563871" cy="16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irepeat</a:t>
            </a:r>
          </a:p>
          <a:p>
            <a:r>
              <a:rPr lang="en-MY" sz="3200" dirty="0"/>
              <a:t>(repetition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159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282151" y="919050"/>
            <a:ext cx="5698347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iterations.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[0]= </a:t>
            </a:r>
            <a:r>
              <a:rPr lang="en-MY" sz="1800" dirty="0"/>
              <a:t>“Johor”;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[1]= “</a:t>
            </a:r>
            <a:r>
              <a:rPr lang="en-MY" sz="1800" dirty="0"/>
              <a:t>Melaka</a:t>
            </a:r>
            <a:r>
              <a:rPr lang="en" sz="1800" dirty="0"/>
              <a:t>”;</a:t>
            </a:r>
          </a:p>
          <a:p>
            <a:r>
              <a:rPr lang="en-MY" sz="1800" dirty="0"/>
              <a:t>negeri[2]= “N. Sembilan”;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[3]= “</a:t>
            </a:r>
            <a:r>
              <a:rPr lang="en-MY" sz="1800" dirty="0"/>
              <a:t>Selangor</a:t>
            </a:r>
            <a:r>
              <a:rPr lang="en" sz="1800" dirty="0"/>
              <a:t>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for</a:t>
            </a:r>
            <a:r>
              <a:rPr lang="en" sz="2400" b="1" dirty="0"/>
              <a:t>(var x=0;x&lt;</a:t>
            </a:r>
            <a:r>
              <a:rPr lang="en-MY" sz="2400" b="1" dirty="0"/>
              <a:t>negeri</a:t>
            </a:r>
            <a:r>
              <a:rPr lang="en" sz="2400" b="1" dirty="0"/>
              <a:t>.length;x++)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{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console.log(</a:t>
            </a:r>
            <a:r>
              <a:rPr lang="en-MY" sz="2400" dirty="0"/>
              <a:t>negeri</a:t>
            </a:r>
            <a:r>
              <a:rPr lang="en" sz="2400" dirty="0"/>
              <a:t>[x]);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}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in the console all the </a:t>
            </a:r>
            <a:r>
              <a:rPr lang="en-MY" sz="1800" dirty="0"/>
              <a:t>items in the array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2786986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E884B-0D9B-4E71-8424-1018DA1AE714}"/>
              </a:ext>
            </a:extLst>
          </p:cNvPr>
          <p:cNvCxnSpPr/>
          <p:nvPr/>
        </p:nvCxnSpPr>
        <p:spPr>
          <a:xfrm>
            <a:off x="3004900" y="808881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852201" y="587409"/>
            <a:ext cx="6193549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Example: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 TYPESCRIPT</a:t>
            </a:r>
            <a:endParaRPr sz="1800" b="1" dirty="0"/>
          </a:p>
          <a:p>
            <a:pPr lvl="0"/>
            <a:r>
              <a:rPr lang="en-MY" sz="1800" dirty="0"/>
              <a:t>negeri[0]= “Johor”;</a:t>
            </a:r>
          </a:p>
          <a:p>
            <a:pPr lvl="0"/>
            <a:r>
              <a:rPr lang="en-MY" sz="1800" dirty="0"/>
              <a:t>negeri[1]= “Melaka”;</a:t>
            </a:r>
          </a:p>
          <a:p>
            <a:r>
              <a:rPr lang="en-MY" sz="1800" dirty="0"/>
              <a:t>negeri[2]= “N. Sembilan”;</a:t>
            </a:r>
          </a:p>
          <a:p>
            <a:pPr lvl="0"/>
            <a:r>
              <a:rPr lang="en-MY" sz="1800" dirty="0"/>
              <a:t>negeri[3]= “Selangor”;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</a:t>
            </a:r>
            <a:r>
              <a:rPr lang="en-MY" sz="2400" b="1" dirty="0"/>
              <a:t>ion-item</a:t>
            </a:r>
            <a:r>
              <a:rPr lang="en" sz="2800" b="1" dirty="0">
                <a:solidFill>
                  <a:schemeClr val="accent3"/>
                </a:solidFill>
              </a:rPr>
              <a:t> *ngFor</a:t>
            </a:r>
            <a:r>
              <a:rPr lang="en" sz="2400" b="1" dirty="0"/>
              <a:t>= “let item of </a:t>
            </a:r>
            <a:r>
              <a:rPr lang="en-MY" sz="2400" b="1" dirty="0"/>
              <a:t>negeri</a:t>
            </a:r>
            <a:r>
              <a:rPr lang="en" sz="2400" b="1" dirty="0"/>
              <a:t>”&gt;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	</a:t>
            </a:r>
            <a:r>
              <a:rPr lang="en" sz="2400" dirty="0"/>
              <a:t>{{ item }}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&lt;/</a:t>
            </a:r>
            <a:r>
              <a:rPr lang="en-MY" sz="2400" b="1" dirty="0"/>
              <a:t>ion-item</a:t>
            </a:r>
            <a:r>
              <a:rPr lang="en" sz="2400" b="1" dirty="0"/>
              <a:t>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all the </a:t>
            </a:r>
            <a:r>
              <a:rPr lang="en-MY" sz="1800" dirty="0"/>
              <a:t>negeris 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-MY" sz="2400" dirty="0">
                <a:latin typeface="Roboto"/>
                <a:ea typeface="Roboto"/>
                <a:cs typeface="Roboto"/>
                <a:sym typeface="Roboto"/>
              </a:rPr>
              <a:t>used in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EB46-3507-4C21-A00D-CD04A09DFFA8}"/>
              </a:ext>
            </a:extLst>
          </p:cNvPr>
          <p:cNvCxnSpPr/>
          <p:nvPr/>
        </p:nvCxnSpPr>
        <p:spPr>
          <a:xfrm>
            <a:off x="2805068" y="73432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 dirty="0"/>
          </a:p>
        </p:txBody>
      </p:sp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14379" y="1654056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295522" y="781853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0" y="682899"/>
            <a:ext cx="3416917" cy="1153210"/>
          </a:xfrm>
          <a:prstGeom prst="rect">
            <a:avLst/>
          </a:prstGeom>
        </p:spPr>
      </p:pic>
      <p:pic>
        <p:nvPicPr>
          <p:cNvPr id="3076" name="Picture 4" descr="Enter icon | Myiconfinder">
            <a:extLst>
              <a:ext uri="{FF2B5EF4-FFF2-40B4-BE49-F238E27FC236}">
                <a16:creationId xmlns:a16="http://schemas.microsoft.com/office/drawing/2014/main" id="{0EFA07F6-3766-4A73-AF2B-322ADF3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15" y="2717024"/>
            <a:ext cx="2274897" cy="19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irepeat</a:t>
            </a:r>
            <a:r>
              <a:rPr lang="en" dirty="0"/>
              <a:t>)</a:t>
            </a:r>
            <a:endParaRPr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displayparams</a:t>
            </a:r>
            <a:r>
              <a:rPr lang="en" dirty="0"/>
              <a:t>)</a:t>
            </a:r>
            <a:endParaRPr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Kerul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439503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Navigation with </a:t>
            </a:r>
            <a:r>
              <a:rPr lang="en" b="1" dirty="0"/>
              <a:t>Parameters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  <p:sp>
        <p:nvSpPr>
          <p:cNvPr id="7" name="Google Shape;508;p65">
            <a:extLst>
              <a:ext uri="{FF2B5EF4-FFF2-40B4-BE49-F238E27FC236}">
                <a16:creationId xmlns:a16="http://schemas.microsoft.com/office/drawing/2014/main" id="{1DD0084C-A61A-404A-8013-EC3B198AE127}"/>
              </a:ext>
            </a:extLst>
          </p:cNvPr>
          <p:cNvSpPr txBox="1">
            <a:spLocks/>
          </p:cNvSpPr>
          <p:nvPr/>
        </p:nvSpPr>
        <p:spPr>
          <a:xfrm>
            <a:off x="636563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1. Using Router</a:t>
            </a:r>
          </a:p>
        </p:txBody>
      </p:sp>
      <p:sp>
        <p:nvSpPr>
          <p:cNvPr id="8" name="Google Shape;509;p65">
            <a:extLst>
              <a:ext uri="{FF2B5EF4-FFF2-40B4-BE49-F238E27FC236}">
                <a16:creationId xmlns:a16="http://schemas.microsoft.com/office/drawing/2014/main" id="{9D922E9A-7832-4F34-968A-15E615832BFD}"/>
              </a:ext>
            </a:extLst>
          </p:cNvPr>
          <p:cNvSpPr txBox="1"/>
          <p:nvPr/>
        </p:nvSpPr>
        <p:spPr>
          <a:xfrm>
            <a:off x="2167915" y="2858300"/>
            <a:ext cx="558329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SEND VALUES </a:t>
            </a:r>
            <a:b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(CANNOT SEND OBJECTS)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660570" y="228898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" b="1" dirty="0"/>
              <a:t>2. Using Services </a:t>
            </a:r>
            <a:endParaRPr b="1" dirty="0"/>
          </a:p>
        </p:txBody>
      </p:sp>
      <p:sp>
        <p:nvSpPr>
          <p:cNvPr id="510" name="Google Shape;510;p65"/>
          <p:cNvSpPr txBox="1"/>
          <p:nvPr/>
        </p:nvSpPr>
        <p:spPr>
          <a:xfrm>
            <a:off x="2968638" y="3177638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MY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 OBJECTS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  <p:sp>
        <p:nvSpPr>
          <p:cNvPr id="11" name="Google Shape;488;p63">
            <a:extLst>
              <a:ext uri="{FF2B5EF4-FFF2-40B4-BE49-F238E27FC236}">
                <a16:creationId xmlns:a16="http://schemas.microsoft.com/office/drawing/2014/main" id="{011927DE-19DF-4FD7-9D77-47266B69CCE1}"/>
              </a:ext>
            </a:extLst>
          </p:cNvPr>
          <p:cNvSpPr txBox="1">
            <a:spLocks/>
          </p:cNvSpPr>
          <p:nvPr/>
        </p:nvSpPr>
        <p:spPr>
          <a:xfrm>
            <a:off x="660570" y="754531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Navigation with Parameters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import {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} from ‘@angular/router’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public route: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093573" y="1371600"/>
            <a:ext cx="2926477" cy="33733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SERVICES: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u="sng" dirty="0"/>
              <a:t>Functions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createUser</a:t>
            </a:r>
            <a:r>
              <a:rPr lang="en" dirty="0"/>
              <a:t>(</a:t>
            </a:r>
            <a:r>
              <a:rPr lang="en-MY" dirty="0"/>
              <a:t>email</a:t>
            </a:r>
            <a:r>
              <a:rPr lang="en" dirty="0"/>
              <a:t>, </a:t>
            </a:r>
            <a:r>
              <a:rPr lang="en-MY" dirty="0"/>
              <a:t>password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loginUser(){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</a:t>
            </a:r>
            <a:r>
              <a:rPr lang="en-MY" dirty="0"/>
              <a:t>Users(){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}</a:t>
            </a:r>
            <a:endParaRPr dirty="0"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HOME</a:t>
            </a:r>
            <a:endParaRPr sz="2400" b="1" dirty="0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DAFTAR</a:t>
            </a:r>
            <a:endParaRPr sz="2400" b="1" dirty="0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LOGIN</a:t>
            </a:r>
            <a:endParaRPr sz="2400" b="1" dirty="0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cxnSpLocks/>
            <a:stCxn id="196" idx="3"/>
            <a:endCxn id="197" idx="1"/>
          </p:cNvCxnSpPr>
          <p:nvPr/>
        </p:nvCxnSpPr>
        <p:spPr>
          <a:xfrm flipV="1">
            <a:off x="4020050" y="785550"/>
            <a:ext cx="1617500" cy="22727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cxnSpLocks/>
            <a:stCxn id="196" idx="3"/>
            <a:endCxn id="198" idx="1"/>
          </p:cNvCxnSpPr>
          <p:nvPr/>
        </p:nvCxnSpPr>
        <p:spPr>
          <a:xfrm flipV="1">
            <a:off x="4020050" y="1964925"/>
            <a:ext cx="1617500" cy="10933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cxnSpLocks/>
            <a:stCxn id="196" idx="3"/>
            <a:endCxn id="199" idx="1"/>
          </p:cNvCxnSpPr>
          <p:nvPr/>
        </p:nvCxnSpPr>
        <p:spPr>
          <a:xfrm>
            <a:off x="4020050" y="3058298"/>
            <a:ext cx="1617500" cy="860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cxnSpLocks/>
            <a:stCxn id="196" idx="3"/>
            <a:endCxn id="200" idx="1"/>
          </p:cNvCxnSpPr>
          <p:nvPr/>
        </p:nvCxnSpPr>
        <p:spPr>
          <a:xfrm>
            <a:off x="4020050" y="3058298"/>
            <a:ext cx="1617500" cy="12996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Generate a service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service service/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A85-B675-4874-B062-08BEC07E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EDF0-4DFA-4B59-9166-A784FC5C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2B076-FD1E-40FC-AF27-C260CA7D90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9198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68003" y="1740152"/>
            <a:ext cx="3748142" cy="156966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shareMasjid</a:t>
            </a:r>
            <a:endParaRPr lang="en-MY" sz="2400" b="1" i="1" dirty="0">
              <a:solidFill>
                <a:schemeClr val="bg1"/>
              </a:solidFill>
            </a:endParaRP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863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0137" y="1644098"/>
            <a:ext cx="6171881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&amp;</a:t>
            </a:r>
            <a:r>
              <a:rPr lang="en-MY" sz="8000" b="1" i="1" dirty="0">
                <a:solidFill>
                  <a:schemeClr val="bg1"/>
                </a:solidFill>
              </a:rPr>
              <a:t> </a:t>
            </a:r>
            <a:r>
              <a:rPr lang="en-MY" sz="6000" b="1" i="1" dirty="0">
                <a:solidFill>
                  <a:schemeClr val="bg1"/>
                </a:solidFill>
              </a:rPr>
              <a:t>Firestore Auth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 Icon Transparent Background #280789 - Free Icons Library">
            <a:extLst>
              <a:ext uri="{FF2B5EF4-FFF2-40B4-BE49-F238E27FC236}">
                <a16:creationId xmlns:a16="http://schemas.microsoft.com/office/drawing/2014/main" id="{322EDB37-4860-480B-8800-DBC5530D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5" y="581339"/>
            <a:ext cx="1594747" cy="15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375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loud database, cloud server, cloud storage, online server, online ...">
            <a:extLst>
              <a:ext uri="{FF2B5EF4-FFF2-40B4-BE49-F238E27FC236}">
                <a16:creationId xmlns:a16="http://schemas.microsoft.com/office/drawing/2014/main" id="{3F403BD5-18F5-4354-887F-B27E689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67" y="3058385"/>
            <a:ext cx="1829244" cy="18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710"/>
            <a:ext cx="9144000" cy="54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85257" y="1828929"/>
            <a:ext cx="6173485" cy="28931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t10 Firebase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800" b="1" i="1" dirty="0">
                <a:solidFill>
                  <a:schemeClr val="bg1"/>
                </a:solidFill>
              </a:rPr>
              <a:t>(setup)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461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127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128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8705098" cy="4604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1823909" y="2029691"/>
            <a:ext cx="7320092" cy="3111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130</a:t>
            </a:fld>
            <a:endParaRPr lang="en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1">
                    <a:lumMod val="75000"/>
                  </a:schemeClr>
                </a:solidFill>
              </a:rPr>
              <a:t>sharefstm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4B46-240D-4912-98B5-14C8D933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E4387-7FA0-4C11-873E-9D5BBF171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0B4EA-2F78-4FE5-AAA3-85D749E6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8EFCAAC-E238-4D31-9089-C8C44855DA04}"/>
              </a:ext>
            </a:extLst>
          </p:cNvPr>
          <p:cNvSpPr/>
          <p:nvPr/>
        </p:nvSpPr>
        <p:spPr>
          <a:xfrm>
            <a:off x="526473" y="935154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8664CB5-D664-4D4B-AE41-3924FB6AD6C4}"/>
              </a:ext>
            </a:extLst>
          </p:cNvPr>
          <p:cNvSpPr/>
          <p:nvPr/>
        </p:nvSpPr>
        <p:spPr>
          <a:xfrm>
            <a:off x="2826328" y="475752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03C3C26-8729-4196-90E6-E62DDEA9B446}"/>
              </a:ext>
            </a:extLst>
          </p:cNvPr>
          <p:cNvSpPr/>
          <p:nvPr/>
        </p:nvSpPr>
        <p:spPr>
          <a:xfrm>
            <a:off x="8278092" y="1655590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55176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491D-F5C5-452B-B8EB-69E2946D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08A0C-E2C1-4C08-955A-867B010A8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9C65-B3CF-4F6C-B304-9E336F85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1F6979-3A77-4665-86BE-9463ECF8EA8D}"/>
              </a:ext>
            </a:extLst>
          </p:cNvPr>
          <p:cNvSpPr/>
          <p:nvPr/>
        </p:nvSpPr>
        <p:spPr>
          <a:xfrm>
            <a:off x="6213763" y="2562619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7051AC-B6C8-4282-BC99-68EB8E3FE9B2}"/>
              </a:ext>
            </a:extLst>
          </p:cNvPr>
          <p:cNvSpPr/>
          <p:nvPr/>
        </p:nvSpPr>
        <p:spPr>
          <a:xfrm>
            <a:off x="7356763" y="3961332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828210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80352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88" y="857035"/>
            <a:ext cx="7133023" cy="401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Firestore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390955" y="2332264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1121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1220450"/>
            <a:ext cx="5722224" cy="26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6562-9665-44C0-9C0F-B72B0A2B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Web Apps Firebase Configuration : Copy the highlighted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E698D-5ECC-4EB4-BA16-C198B16A0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18C9A-B68B-4E74-B20E-D239C32E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62" y="726674"/>
            <a:ext cx="5241040" cy="4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20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141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01952" y="1973745"/>
            <a:ext cx="8034572" cy="158504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6500" b="1" i="1" dirty="0">
                <a:solidFill>
                  <a:schemeClr val="bg1"/>
                </a:solidFill>
              </a:rPr>
              <a:t>T11 Auth + Register</a:t>
            </a: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(daftar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313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046313-32FA-44F3-8087-009BDE6C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t="14951" r="44517" b="8003"/>
          <a:stretch/>
        </p:blipFill>
        <p:spPr>
          <a:xfrm>
            <a:off x="6007184" y="-7776"/>
            <a:ext cx="3136816" cy="514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Create new Ionic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142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466859" y="1797714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b="1" dirty="0">
                <a:solidFill>
                  <a:schemeClr val="bg2"/>
                </a:solidFill>
              </a:rPr>
              <a:t>ionic start sharefstm blank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1: home</a:t>
            </a:r>
          </a:p>
        </p:txBody>
      </p:sp>
    </p:spTree>
    <p:extLst>
      <p:ext uri="{BB962C8B-B14F-4D97-AF65-F5344CB8AC3E}">
        <p14:creationId xmlns:p14="http://schemas.microsoft.com/office/powerpoint/2010/main" val="38699457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AB5D02-7251-4C3F-9604-638B5C75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t="3637" r="6061" b="3165"/>
          <a:stretch/>
        </p:blipFill>
        <p:spPr>
          <a:xfrm>
            <a:off x="0" y="0"/>
            <a:ext cx="9144000" cy="53084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362126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D2B3AE-F1F8-46F1-B1DD-4CF18E0D5585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src/app/home/home.page.html</a:t>
            </a:r>
          </a:p>
        </p:txBody>
      </p:sp>
    </p:spTree>
    <p:extLst>
      <p:ext uri="{BB962C8B-B14F-4D97-AF65-F5344CB8AC3E}">
        <p14:creationId xmlns:p14="http://schemas.microsoft.com/office/powerpoint/2010/main" val="5325508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Paste the Firebase configuration to environtment.ts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144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617674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In environment.ts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51EBC-EA1F-47BD-8D90-69DB79A0B579}"/>
              </a:ext>
            </a:extLst>
          </p:cNvPr>
          <p:cNvSpPr txBox="1"/>
          <p:nvPr/>
        </p:nvSpPr>
        <p:spPr>
          <a:xfrm>
            <a:off x="867347" y="1171067"/>
            <a:ext cx="74093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dirty="0"/>
              <a:t>…</a:t>
            </a:r>
          </a:p>
          <a:p>
            <a:r>
              <a:rPr lang="en-MY" sz="1800" dirty="0"/>
              <a:t>export const </a:t>
            </a:r>
            <a:r>
              <a:rPr lang="en-MY" sz="1800"/>
              <a:t>environment : </a:t>
            </a:r>
            <a:r>
              <a:rPr lang="en-MY" sz="1800" dirty="0"/>
              <a:t>{</a:t>
            </a:r>
          </a:p>
          <a:p>
            <a:r>
              <a:rPr lang="en-MY" sz="1800" dirty="0"/>
              <a:t>  production: false,</a:t>
            </a:r>
          </a:p>
          <a:p>
            <a:r>
              <a:rPr lang="en-MY" sz="1800" dirty="0"/>
              <a:t>  firebaseConfig: {</a:t>
            </a:r>
          </a:p>
          <a:p>
            <a:r>
              <a:rPr lang="en-MY" sz="1800" dirty="0"/>
              <a:t>    apiKey: "AIzXXXXXXXXXXXXXXXWZMPN90HFrp4",</a:t>
            </a:r>
          </a:p>
          <a:p>
            <a:r>
              <a:rPr lang="en-MY" sz="1800" dirty="0"/>
              <a:t>    authDomain: "test-projeXXXXXXX.firebaseapp.com",</a:t>
            </a:r>
          </a:p>
          <a:p>
            <a:r>
              <a:rPr lang="en-MY" sz="1800" dirty="0"/>
              <a:t>    databaseURL: "https://test-projeXXXXXXX.firebaseio.com",</a:t>
            </a:r>
          </a:p>
          <a:p>
            <a:r>
              <a:rPr lang="en-MY" sz="1800" dirty="0"/>
              <a:t>    projectId: "test-projeXXXXXXX7",</a:t>
            </a:r>
          </a:p>
          <a:p>
            <a:r>
              <a:rPr lang="en-MY" sz="1800" dirty="0"/>
              <a:t>    storageBucket: "test-projeXXXXXXXX.appspot.com",</a:t>
            </a:r>
          </a:p>
          <a:p>
            <a:r>
              <a:rPr lang="en-MY" sz="1800" dirty="0"/>
              <a:t>    messagingSenderId: "446XXXXXX105"</a:t>
            </a:r>
          </a:p>
          <a:p>
            <a:r>
              <a:rPr lang="en-MY" sz="1800" dirty="0"/>
              <a:t>  }</a:t>
            </a:r>
          </a:p>
          <a:p>
            <a:r>
              <a:rPr lang="en-MY" sz="1800" dirty="0"/>
              <a:t>};</a:t>
            </a:r>
          </a:p>
          <a:p>
            <a:r>
              <a:rPr lang="en-MY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59750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AngularFirebase plugins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775121" y="1147723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nb-NO" sz="2800" dirty="0">
                <a:solidFill>
                  <a:schemeClr val="bg2"/>
                </a:solidFill>
              </a:rPr>
              <a:t>npm install firebase @angular/fire --save</a:t>
            </a:r>
          </a:p>
        </p:txBody>
      </p:sp>
    </p:spTree>
    <p:extLst>
      <p:ext uri="{BB962C8B-B14F-4D97-AF65-F5344CB8AC3E}">
        <p14:creationId xmlns:p14="http://schemas.microsoft.com/office/powerpoint/2010/main" val="29711947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2ADD-CEA2-4A6C-B010-7031F69C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Filename    src/app/app.module.ts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B7714-13F7-41EA-83DD-13DDA79FA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7AB53-5F04-49D1-B684-2CAB64CAF4F8}"/>
              </a:ext>
            </a:extLst>
          </p:cNvPr>
          <p:cNvSpPr txBox="1"/>
          <p:nvPr/>
        </p:nvSpPr>
        <p:spPr>
          <a:xfrm>
            <a:off x="867347" y="845485"/>
            <a:ext cx="74093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//src/app/app.module.ts</a:t>
            </a:r>
            <a:endParaRPr lang="en-MY" sz="2400" dirty="0"/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//firebase &amp; auth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AngularFireModule</a:t>
            </a:r>
            <a:r>
              <a:rPr lang="en-MY" sz="1800" dirty="0"/>
              <a:t> } from '@angular/fire';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AngularFireAuthModule</a:t>
            </a:r>
            <a:r>
              <a:rPr lang="en-MY" sz="1800" dirty="0"/>
              <a:t> } from '@angular/fire/auth</a:t>
            </a:r>
            <a:r>
              <a:rPr lang="fr-FR" sz="1800" dirty="0"/>
              <a:t>'</a:t>
            </a:r>
            <a:r>
              <a:rPr lang="en-MY" sz="1800" dirty="0"/>
              <a:t>;</a:t>
            </a:r>
          </a:p>
          <a:p>
            <a:r>
              <a:rPr lang="fr-FR" sz="1800" dirty="0"/>
              <a:t>import { </a:t>
            </a:r>
            <a:r>
              <a:rPr lang="fr-FR" sz="1800" b="1" dirty="0"/>
              <a:t>environment</a:t>
            </a:r>
            <a:r>
              <a:rPr lang="fr-FR" sz="1800" dirty="0"/>
              <a:t> } from '../environments/environment';</a:t>
            </a:r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imports: [BrowserModule, IonicModule.forRoot(), AppRoutingModule,</a:t>
            </a:r>
          </a:p>
          <a:p>
            <a:r>
              <a:rPr lang="en-MY" sz="1800" dirty="0"/>
              <a:t>  //firebase &amp; auth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AngularFireAuthModule</a:t>
            </a:r>
            <a:r>
              <a:rPr lang="en-MY" sz="1800" dirty="0"/>
              <a:t>,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AngularFireModule</a:t>
            </a:r>
            <a:r>
              <a:rPr lang="en-MY" sz="1800" dirty="0"/>
              <a:t>.initializeApp(environment.firebaseConfig),</a:t>
            </a:r>
          </a:p>
          <a:p>
            <a:r>
              <a:rPr lang="en-MY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09706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67347" y="1221750"/>
            <a:ext cx="74093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{ AngularFireAuth } from '@angular/fire/auth';</a:t>
            </a:r>
            <a:endParaRPr lang="en-MY" dirty="0"/>
          </a:p>
          <a:p>
            <a:r>
              <a:rPr lang="en-MY" dirty="0"/>
              <a:t>…</a:t>
            </a:r>
          </a:p>
          <a:p>
            <a:r>
              <a:rPr lang="en-MY" dirty="0"/>
              <a:t>export class FirebaseService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constructor(</a:t>
            </a:r>
          </a:p>
          <a:p>
            <a:r>
              <a:rPr lang="en-MY" dirty="0"/>
              <a:t>    private afAuth: AngularFireAuth</a:t>
            </a:r>
          </a:p>
          <a:p>
            <a:r>
              <a:rPr lang="en-MY" dirty="0"/>
              <a:t>  ) { }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</a:t>
            </a:r>
            <a:r>
              <a:rPr lang="en-MY" b="1" dirty="0"/>
              <a:t>registerUser</a:t>
            </a:r>
            <a:r>
              <a:rPr lang="en-MY" dirty="0"/>
              <a:t>(email, password) {</a:t>
            </a:r>
          </a:p>
          <a:p>
            <a:r>
              <a:rPr lang="en-MY" dirty="0"/>
              <a:t>    return new Promise&lt;any&gt;((resolve, reject) =&gt;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    this.afAuth.createUserWithEmailAndPassword(email, password)</a:t>
            </a:r>
          </a:p>
          <a:p>
            <a:r>
              <a:rPr lang="en-MY" dirty="0"/>
              <a:t>        .then(</a:t>
            </a:r>
          </a:p>
          <a:p>
            <a:r>
              <a:rPr lang="en-MY" dirty="0"/>
              <a:t>          res =&gt; resolve(res),</a:t>
            </a:r>
          </a:p>
          <a:p>
            <a:r>
              <a:rPr lang="en-MY" dirty="0"/>
              <a:t>          err =&gt; reject(err))</a:t>
            </a:r>
          </a:p>
          <a:p>
            <a:r>
              <a:rPr lang="en-MY" dirty="0"/>
              <a:t>    })</a:t>
            </a:r>
          </a:p>
          <a:p>
            <a:r>
              <a:rPr lang="en-MY" dirty="0"/>
              <a:t>  }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354982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9954A-DBF9-460F-ADA2-59B95354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103" y="0"/>
            <a:ext cx="300089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daftar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2: daftar</a:t>
            </a:r>
          </a:p>
        </p:txBody>
      </p:sp>
    </p:spTree>
    <p:extLst>
      <p:ext uri="{BB962C8B-B14F-4D97-AF65-F5344CB8AC3E}">
        <p14:creationId xmlns:p14="http://schemas.microsoft.com/office/powerpoint/2010/main" val="33706614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6AA1-DEDF-4C74-9EC3-E1BE906A0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6786" b="45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>
                <a:solidFill>
                  <a:schemeClr val="accent3"/>
                </a:solidFill>
              </a:rPr>
              <a:t>Filename src/app/daftar/daftar.page.html</a:t>
            </a:r>
            <a:endParaRPr lang="en-MY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24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AAB95-FA21-4489-8312-48EA04D16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3942" r="6785" b="4856"/>
          <a:stretch/>
        </p:blipFill>
        <p:spPr>
          <a:xfrm>
            <a:off x="0" y="-10289"/>
            <a:ext cx="9144000" cy="5153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src/app/daftar/daftar.page.html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4" y="4656667"/>
            <a:ext cx="57087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01900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18C16-A258-4E54-8804-6E0D3256C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5682" b="49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5607" y="919296"/>
            <a:ext cx="4602737" cy="251413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19301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36E01-D0FD-47B4-827B-EC50D332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" t="4445" r="5076" b="4781"/>
          <a:stretch/>
        </p:blipFill>
        <p:spPr>
          <a:xfrm>
            <a:off x="0" y="0"/>
            <a:ext cx="9144000" cy="5135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1598169"/>
            <a:ext cx="47943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991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9B1D-1964-4AAB-83BE-0422FEBB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7E7F4-EC3B-40A2-9036-73F2908A9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7939E-D909-4BD0-80F0-2865E943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250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69464" y="1973745"/>
            <a:ext cx="7699544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7200" b="1" i="1" dirty="0">
                <a:solidFill>
                  <a:schemeClr val="bg1"/>
                </a:solidFill>
              </a:rPr>
              <a:t>T12 Auth + Login</a:t>
            </a:r>
            <a:endParaRPr lang="en-MY" sz="2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4594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03863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06077" y="1303571"/>
            <a:ext cx="78737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import { AngularFireAuth } from '@angular/fire/auth';</a:t>
            </a:r>
            <a:endParaRPr lang="en-MY" sz="2000" dirty="0"/>
          </a:p>
          <a:p>
            <a:r>
              <a:rPr lang="en-MY" sz="2000" dirty="0"/>
              <a:t>…</a:t>
            </a:r>
          </a:p>
          <a:p>
            <a:r>
              <a:rPr lang="en-MY" sz="2000" b="1" dirty="0"/>
              <a:t>loginUser</a:t>
            </a:r>
            <a:r>
              <a:rPr lang="en-MY" sz="2000" dirty="0"/>
              <a:t>(email, password) { //function loginUser</a:t>
            </a:r>
          </a:p>
          <a:p>
            <a:r>
              <a:rPr lang="en-MY" sz="2000" dirty="0"/>
              <a:t>    return new </a:t>
            </a:r>
            <a:r>
              <a:rPr lang="en-MY" sz="2000" b="1" dirty="0"/>
              <a:t>Promise</a:t>
            </a:r>
            <a:r>
              <a:rPr lang="en-MY" sz="2000" dirty="0"/>
              <a:t>&lt;any&gt;((resolve, reject) =&gt; {</a:t>
            </a:r>
          </a:p>
          <a:p>
            <a:r>
              <a:rPr lang="en-MY" sz="2000" dirty="0"/>
              <a:t>	//authenticating with email &amp; password</a:t>
            </a:r>
          </a:p>
          <a:p>
            <a:r>
              <a:rPr lang="en-MY" sz="2000" dirty="0"/>
              <a:t>      this.afAuth.</a:t>
            </a:r>
            <a:r>
              <a:rPr lang="en-MY" sz="2000" b="1" dirty="0"/>
              <a:t>signInWithEmailAndPassword</a:t>
            </a:r>
            <a:r>
              <a:rPr lang="en-MY" sz="2000" dirty="0"/>
              <a:t>(email, password)</a:t>
            </a:r>
          </a:p>
          <a:p>
            <a:r>
              <a:rPr lang="en-MY" sz="2000" dirty="0"/>
              <a:t>        .then(</a:t>
            </a:r>
          </a:p>
          <a:p>
            <a:r>
              <a:rPr lang="en-MY" sz="2000" dirty="0"/>
              <a:t>          res =&gt; resolve(res),  //successful</a:t>
            </a:r>
          </a:p>
          <a:p>
            <a:r>
              <a:rPr lang="en-MY" sz="2000" dirty="0"/>
              <a:t>          err =&gt; reject(err))  //rejected</a:t>
            </a:r>
          </a:p>
          <a:p>
            <a:r>
              <a:rPr lang="en-MY" sz="2000" dirty="0"/>
              <a:t>    })</a:t>
            </a:r>
          </a:p>
          <a:p>
            <a:r>
              <a:rPr lang="en-MY" sz="2000" dirty="0"/>
              <a:t>  }//end loginUser</a:t>
            </a:r>
          </a:p>
          <a:p>
            <a:r>
              <a:rPr lang="en-MY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5824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login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3: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5015C-8B2E-4FC5-B150-FBFFAC3C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88" y="0"/>
            <a:ext cx="2955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415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EDF1-7388-4D39-BD6B-D9F6A5645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t="4310" r="5378" b="4242"/>
          <a:stretch/>
        </p:blipFill>
        <p:spPr>
          <a:xfrm>
            <a:off x="0" y="0"/>
            <a:ext cx="9144000" cy="5178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</p:spTree>
    <p:extLst>
      <p:ext uri="{BB962C8B-B14F-4D97-AF65-F5344CB8AC3E}">
        <p14:creationId xmlns:p14="http://schemas.microsoft.com/office/powerpoint/2010/main" val="242473997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FD610-047E-4E06-BE57-389D1C57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4175" r="3829" b="3434"/>
          <a:stretch/>
        </p:blipFill>
        <p:spPr>
          <a:xfrm>
            <a:off x="0" y="0"/>
            <a:ext cx="9150674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4669260"/>
            <a:ext cx="5431900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6EED4C-1A6A-4B15-8CA6-6A429467DE74}"/>
              </a:ext>
            </a:extLst>
          </p:cNvPr>
          <p:cNvSpPr/>
          <p:nvPr/>
        </p:nvSpPr>
        <p:spPr>
          <a:xfrm>
            <a:off x="5666509" y="2411191"/>
            <a:ext cx="2105891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7B5C17-8CC3-47EC-9176-2B7D235A5D57}"/>
              </a:ext>
            </a:extLst>
          </p:cNvPr>
          <p:cNvSpPr/>
          <p:nvPr/>
        </p:nvSpPr>
        <p:spPr>
          <a:xfrm>
            <a:off x="5569527" y="458827"/>
            <a:ext cx="1870364" cy="3160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12FB7-DD92-4AD0-A3A0-44B1DDD798B7}"/>
              </a:ext>
            </a:extLst>
          </p:cNvPr>
          <p:cNvSpPr/>
          <p:nvPr/>
        </p:nvSpPr>
        <p:spPr>
          <a:xfrm>
            <a:off x="5902034" y="1870538"/>
            <a:ext cx="2182093" cy="2561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6729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1777-0D7D-45C8-B053-160A373CA705}"/>
              </a:ext>
            </a:extLst>
          </p:cNvPr>
          <p:cNvSpPr txBox="1"/>
          <p:nvPr/>
        </p:nvSpPr>
        <p:spPr>
          <a:xfrm>
            <a:off x="533401" y="619050"/>
            <a:ext cx="8538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…</a:t>
            </a:r>
          </a:p>
          <a:p>
            <a:endParaRPr lang="en-MY" sz="2000" dirty="0"/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cubalogin(email</a:t>
            </a:r>
            <a:r>
              <a:rPr lang="en-MY" sz="2000">
                <a:latin typeface="Courier New" panose="02070309020205020404" pitchFamily="49" charset="0"/>
                <a:cs typeface="Courier New" panose="02070309020205020404" pitchFamily="49" charset="0"/>
              </a:rPr>
              <a:t>, password) </a:t>
            </a:r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this.fService.loginUser(this.email, this.password)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.then(res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console.log(res);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"";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//this.navCtrl.navigateForward('/dashboard');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}, err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err.message;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}//end cubalogin</a:t>
            </a:r>
          </a:p>
          <a:p>
            <a:endParaRPr lang="en-MY" sz="2000" dirty="0"/>
          </a:p>
          <a:p>
            <a:r>
              <a:rPr lang="en-MY" sz="2000" dirty="0"/>
              <a:t>…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533401" y="1221750"/>
            <a:ext cx="2770909" cy="38537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5543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4467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CE198-0465-497A-AA67-B42703D87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155840" y="1683325"/>
            <a:ext cx="3831498" cy="132343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>
                <a:solidFill>
                  <a:schemeClr val="bg1"/>
                </a:solidFill>
              </a:rPr>
              <a:t>CRUDS</a:t>
            </a:r>
            <a:endParaRPr lang="en-MY" sz="80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628698" y="941523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52" y="737251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2409323" y="2883097"/>
            <a:ext cx="1649662" cy="186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70" y="3463872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FEFC27E8-CB8C-4070-A9B8-D667603D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57" y="3361998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arch icon - Transparent PNG &amp; SVG vector file">
            <a:extLst>
              <a:ext uri="{FF2B5EF4-FFF2-40B4-BE49-F238E27FC236}">
                <a16:creationId xmlns:a16="http://schemas.microsoft.com/office/drawing/2014/main" id="{68DDC011-447E-4AE1-8275-88CD01E1F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884" y="3361998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3477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1A0343-6400-4167-A6DB-83FFF606A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27274" y="1909842"/>
            <a:ext cx="8289449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200" b="1" i="1" dirty="0">
                <a:solidFill>
                  <a:schemeClr val="bg1"/>
                </a:solidFill>
              </a:rPr>
              <a:t>T13 Rekod Baharu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</a:t>
            </a:r>
            <a:r>
              <a:rPr lang="en-MY" sz="3200" b="1" i="1" dirty="0">
                <a:solidFill>
                  <a:schemeClr val="bg1"/>
                </a:solidFill>
              </a:rPr>
              <a:t>(insert new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155081" y="1029829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81" y="816832"/>
            <a:ext cx="3416917" cy="1153210"/>
          </a:xfrm>
          <a:prstGeom prst="rect">
            <a:avLst/>
          </a:prstGeom>
        </p:spPr>
      </p:pic>
      <p:pic>
        <p:nvPicPr>
          <p:cNvPr id="3074" name="Picture 2" descr="New Document Icon of Colored Outline style - Available in SVG, PNG ...">
            <a:extLst>
              <a:ext uri="{FF2B5EF4-FFF2-40B4-BE49-F238E27FC236}">
                <a16:creationId xmlns:a16="http://schemas.microsoft.com/office/drawing/2014/main" id="{9CE1091C-A5BF-475A-8A71-26FC3EB8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999" y="3545711"/>
            <a:ext cx="1375422" cy="137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6427519" y="330156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7699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31050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204855" y="1531289"/>
            <a:ext cx="5932843" cy="172827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517483" y="728547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1875" y="1435833"/>
            <a:ext cx="5644797" cy="2431435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6000" b="1" i="1">
                <a:solidFill>
                  <a:schemeClr val="bg1"/>
                </a:solidFill>
              </a:rPr>
              <a:t>T14 Papar Senarai Rekod</a:t>
            </a:r>
            <a:endParaRPr lang="en-MY" sz="6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0468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9194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589145" y="2243167"/>
            <a:ext cx="6387974" cy="1153672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732500" y="1661781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190835" y="2152761"/>
            <a:ext cx="4895837" cy="166199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7000" b="1" i="1">
                <a:solidFill>
                  <a:schemeClr val="bg1"/>
                </a:solidFill>
              </a:rPr>
              <a:t>T15 Carian</a:t>
            </a:r>
            <a:endParaRPr lang="en-MY" sz="7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978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00478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B87EFF-FD2B-4F76-9674-2FE6DDAB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22190-8443-47FE-B11C-01E5FD2207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169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74843" y="1890642"/>
            <a:ext cx="6468437" cy="166199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000" b="1" i="1">
                <a:solidFill>
                  <a:schemeClr val="bg1"/>
                </a:solidFill>
              </a:rPr>
              <a:t>T16 </a:t>
            </a:r>
            <a:r>
              <a:rPr lang="en-MY" sz="7000" b="1" i="1" dirty="0">
                <a:solidFill>
                  <a:schemeClr val="bg1"/>
                </a:solidFill>
              </a:rPr>
              <a:t>Kemaskini</a:t>
            </a: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(update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2050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A8594314-3CC5-4FFE-A20B-44895159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566" y="3403261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85410" y="3330196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19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D7CCCB-0761-4D7A-BCAE-D7D621E0C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060" y="0"/>
            <a:ext cx="4822940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LTS version</a:t>
            </a:r>
          </a:p>
          <a:p>
            <a:r>
              <a:rPr lang="en-MY" sz="2000" dirty="0">
                <a:hlinkClick r:id="rId3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9697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3FE28-1257-49B0-A81C-11B33E764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171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230381" y="1706732"/>
            <a:ext cx="6683240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>
                <a:solidFill>
                  <a:schemeClr val="bg1"/>
                </a:solidFill>
              </a:rPr>
              <a:t>T17 </a:t>
            </a:r>
            <a:r>
              <a:rPr lang="en-MY" sz="9600" b="1" i="1" dirty="0">
                <a:solidFill>
                  <a:schemeClr val="bg1"/>
                </a:solidFill>
              </a:rPr>
              <a:t>Padam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(delete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555" y="3247085"/>
            <a:ext cx="1527891" cy="1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6148401" y="3098811"/>
            <a:ext cx="1586940" cy="179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6448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7B14-7A08-457D-ABE8-CFC7DC99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SQLite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C7FD3-2193-4E01-ABE1-6C1A95A3E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Ionic 5 Modals and SQLite Tutorial: Build a Product Manager App | Techiediaries</a:t>
            </a:r>
            <a:endParaRPr lang="en-US"/>
          </a:p>
          <a:p>
            <a:r>
              <a:rPr lang="en-MY">
                <a:hlinkClick r:id="rId3"/>
              </a:rPr>
              <a:t>Ionic SQLite Tutorial - codesundar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CDE20-DAC5-4A3D-9BE6-8571335DF3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141677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E762-6C77-4EF4-AD5C-3DE0C630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JSON Ionic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6AA63-7C38-41BC-877E-7EBD301CC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Ionic 5 HTTP POST with Angular by Example | Techiediaries</a:t>
            </a:r>
            <a:endParaRPr lang="en-US">
              <a:hlinkClick r:id="rId3"/>
            </a:endParaRPr>
          </a:p>
          <a:p>
            <a:r>
              <a:rPr lang="en-US">
                <a:hlinkClick r:id="rId3"/>
              </a:rPr>
              <a:t>Loading Remote JSON Data with HTTP in Ionic | joshmorony - Learn Ionic &amp; Build Mobile Apps with Web Tech</a:t>
            </a:r>
            <a:endParaRPr lang="en-US"/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09EB4-918D-483A-AFB1-E2B89B64F7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79337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87925E-0EE7-4D16-8A4C-CA901121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6" y="190499"/>
            <a:ext cx="2955909" cy="4756461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195941" y="451"/>
            <a:ext cx="3937230" cy="5143500"/>
          </a:xfrm>
          <a:prstGeom prst="rect">
            <a:avLst/>
          </a:prstGeom>
          <a:solidFill>
            <a:srgbClr val="093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174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7C894-FF45-4108-B930-6118EB858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26165" y="-3021"/>
            <a:ext cx="321783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13735" y="2030101"/>
            <a:ext cx="5970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Pengujian apps pada Android Emulator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C4CC47-2D70-4C29-8979-FE39EA4A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78" y="1757426"/>
            <a:ext cx="1622605" cy="162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7799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B032-D30F-4FF1-8352-4B2A1AF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Download Android Studio</a:t>
            </a:r>
            <a:br>
              <a:rPr lang="en-MY"/>
            </a:br>
            <a:r>
              <a:rPr lang="en-MY" b="0" i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https://developer.android.com/studio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31D92-1F95-4961-9C01-88F597244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D3F0F-BE52-4432-9630-2D9A6D41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81" y="1946999"/>
            <a:ext cx="5932499" cy="29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8738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EF29FD-DC27-4DE7-9553-2F91C199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860" y="837970"/>
            <a:ext cx="5692140" cy="4305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251CE-FF83-4566-89A5-4058BAE7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0"/>
            <a:ext cx="8222100" cy="1447800"/>
          </a:xfrm>
        </p:spPr>
        <p:txBody>
          <a:bodyPr/>
          <a:lstStyle/>
          <a:p>
            <a:r>
              <a:rPr lang="en-MY"/>
              <a:t>File -&gt; New -&gt; New Project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47706-A2CE-42D0-9F03-8AFCDB450B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889158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B1C3B4-5CEF-466B-A536-36285B17A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25" y="781050"/>
            <a:ext cx="5743575" cy="4362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E2FB0-D35B-44A0-BF5E-C6E33DC7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197705"/>
            <a:ext cx="8222100" cy="767700"/>
          </a:xfrm>
        </p:spPr>
        <p:txBody>
          <a:bodyPr/>
          <a:lstStyle/>
          <a:p>
            <a:r>
              <a:rPr lang="en-MY"/>
              <a:t>Package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DBF8-85C7-4D2C-A16C-94A365B80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045826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5E5099-4547-4866-A943-A7887B1C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281"/>
            <a:ext cx="9144000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AB184-0ED1-40EE-A1F3-D6747A5EF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91962"/>
            <a:ext cx="8222100" cy="767700"/>
          </a:xfrm>
        </p:spPr>
        <p:txBody>
          <a:bodyPr/>
          <a:lstStyle/>
          <a:p>
            <a:r>
              <a:rPr lang="en-MY"/>
              <a:t>Tools -&gt; AVD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1482-333C-4A13-9F99-CDFE325F62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734854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4958F9-2A54-4B55-9EAE-602957DA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50" y="861060"/>
            <a:ext cx="6400350" cy="4282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A2E723-17A9-4EDC-8068-10FA94D6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130375"/>
            <a:ext cx="8222100" cy="767700"/>
          </a:xfrm>
        </p:spPr>
        <p:txBody>
          <a:bodyPr/>
          <a:lstStyle/>
          <a:p>
            <a:r>
              <a:rPr lang="en-MY"/>
              <a:t>+ Create Virtual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21994-58DF-4577-ABB4-00BB7B57E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89279-C225-43EA-A458-39AAB76EDE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0804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065F-228E-44E8-8836-EF3D5F93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378871"/>
            <a:ext cx="8222100" cy="767700"/>
          </a:xfrm>
        </p:spPr>
        <p:txBody>
          <a:bodyPr/>
          <a:lstStyle/>
          <a:p>
            <a:r>
              <a:rPr lang="en-MY"/>
              <a:t>Minimal resolution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C7A41-07E7-40DF-84E6-A7281B0D9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53FD4-4821-4929-A3DB-2720D67CB7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866E2-782C-4F1A-BC85-3F4DFD66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0" y="1276946"/>
            <a:ext cx="7551420" cy="38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6510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7C66-0EB8-49A2-9E08-6F144C9E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514225"/>
            <a:ext cx="8222100" cy="767700"/>
          </a:xfrm>
        </p:spPr>
        <p:txBody>
          <a:bodyPr/>
          <a:lstStyle/>
          <a:p>
            <a:r>
              <a:rPr lang="en-MY"/>
              <a:t>Choose available Android system image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B8432-C9D5-4897-B288-207004860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181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E7744-D172-4EB4-A115-3511DEF0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1194078"/>
            <a:ext cx="6042660" cy="394942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CC910B-9961-46FE-BBBC-36BAE8E55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0927694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C04B85-9777-4C10-84FA-0DC4231F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80" y="967740"/>
            <a:ext cx="6325819" cy="417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865DD-B9DB-49B2-B431-DC1E1DBF9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130375"/>
            <a:ext cx="8222100" cy="767700"/>
          </a:xfrm>
        </p:spPr>
        <p:txBody>
          <a:bodyPr/>
          <a:lstStyle/>
          <a:p>
            <a:r>
              <a:rPr lang="en-MY"/>
              <a:t>If system image not yet available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D4FA-E0E9-483D-BFFC-26E378662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182</a:t>
            </a:fld>
            <a:endParaRPr lang="e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5429CFB-B0EA-44DE-A415-16EFB806E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pPr marL="114300" indent="0">
              <a:buNone/>
            </a:pPr>
            <a:r>
              <a:rPr lang="en-MY"/>
              <a:t>Download Android </a:t>
            </a:r>
          </a:p>
          <a:p>
            <a:pPr marL="114300" indent="0">
              <a:buNone/>
            </a:pPr>
            <a:r>
              <a:rPr lang="en-MY"/>
              <a:t>system image for </a:t>
            </a:r>
          </a:p>
          <a:p>
            <a:pPr marL="114300" indent="0">
              <a:buNone/>
            </a:pPr>
            <a:r>
              <a:rPr lang="en-MY"/>
              <a:t>1.5GB! (estimation)</a:t>
            </a:r>
          </a:p>
          <a:p>
            <a:pPr marL="114300" indent="0">
              <a:buNone/>
            </a:pP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718475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EB947A-B4C4-413D-B719-DE0915D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903120"/>
            <a:ext cx="6467648" cy="4240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93467D-E281-4632-9A9E-E1122AED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80" y="251045"/>
            <a:ext cx="8222100" cy="767700"/>
          </a:xfrm>
        </p:spPr>
        <p:txBody>
          <a:bodyPr/>
          <a:lstStyle/>
          <a:p>
            <a:r>
              <a:rPr lang="en-MY"/>
              <a:t>AVD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54BB2-E40D-4520-B12A-3F43EDAEC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Click Finish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543FA-1CB2-4DF4-BE14-C2A8DAFE4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738050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8FA6C1-0E56-45AF-BB9C-C90AB3B4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66" y="1001559"/>
            <a:ext cx="8222884" cy="4141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EEC7F-12C0-41C5-BBBB-B386A67A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233858"/>
            <a:ext cx="8222100" cy="767700"/>
          </a:xfrm>
        </p:spPr>
        <p:txBody>
          <a:bodyPr/>
          <a:lstStyle/>
          <a:p>
            <a:r>
              <a:rPr lang="en-MY"/>
              <a:t>Run Android Virtual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9C793-9AD9-40B0-9298-F1B9CBBC5E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984609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7AD4D-1B78-4163-B263-8032AE66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44E0A-7D45-499B-9458-58623E78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Shift+F10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2C91B-E2DA-40FD-8124-5BF7C22717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E871-4D0E-42D6-90FD-F38F7074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09" y="0"/>
            <a:ext cx="70640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428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D6D23E-6E11-4042-8E00-87EC2D04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07" y="0"/>
            <a:ext cx="7046793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26C378-B9B6-4CE2-A343-11DA510D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Apps 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F756E-623C-4E5E-8013-3DB4213A2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Running</a:t>
            </a:r>
          </a:p>
          <a:p>
            <a:r>
              <a:rPr lang="en-MY"/>
              <a:t>On AVD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F5EE-67D4-4498-9D80-338B0662C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50078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sz="4800"/>
              <a:t>Slides &amp; materials</a:t>
            </a:r>
            <a:br>
              <a:rPr lang="en-MY" sz="4800"/>
            </a:br>
            <a:r>
              <a:rPr lang="en-MY" sz="4000" b="1"/>
              <a:t>github.com/khirulnizam/ionic5</a:t>
            </a:r>
            <a:endParaRPr lang="en-MY" sz="48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187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7956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6428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5238" y="-85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188</a:t>
            </a:fld>
            <a:endParaRPr lang="en"/>
          </a:p>
        </p:txBody>
      </p:sp>
      <p:pic>
        <p:nvPicPr>
          <p:cNvPr id="1026" name="Picture 2" descr="google play store logo png | Google play apps, Google play, Play store app">
            <a:extLst>
              <a:ext uri="{FF2B5EF4-FFF2-40B4-BE49-F238E27FC236}">
                <a16:creationId xmlns:a16="http://schemas.microsoft.com/office/drawing/2014/main" id="{63C2FF89-7618-49AD-A8EA-B8E40AE6A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8" t="9812" r="17072" b="32209"/>
          <a:stretch/>
        </p:blipFill>
        <p:spPr bwMode="auto">
          <a:xfrm>
            <a:off x="-739223" y="2330871"/>
            <a:ext cx="2372498" cy="236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6BE1D7-3D09-49B5-8638-8FE13BA6F0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89"/>
          <a:stretch/>
        </p:blipFill>
        <p:spPr>
          <a:xfrm>
            <a:off x="5974492" y="1450818"/>
            <a:ext cx="3169508" cy="3692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-64869" y="915397"/>
            <a:ext cx="81747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7000" b="1" i="1">
                <a:solidFill>
                  <a:schemeClr val="bg1"/>
                </a:solidFill>
              </a:rPr>
              <a:t>Muatnaik Apps ke</a:t>
            </a:r>
          </a:p>
          <a:p>
            <a:pPr algn="ctr"/>
            <a:r>
              <a:rPr lang="en-MY" sz="7000" b="1" i="1">
                <a:solidFill>
                  <a:schemeClr val="bg1"/>
                </a:solidFill>
              </a:rPr>
              <a:t>Google Playstore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Fblive FSTM KUIS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11pg 6Nov 2020 (Jumaat)</a:t>
            </a:r>
            <a:endParaRPr lang="en-MY" sz="35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3123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0C3F-8251-416F-9823-F149CEDE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A2E6-73E3-48BC-97D5-EA07F1370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50DD6-96BA-4F4D-92D7-316E0333F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6" t="4179" r="11347" b="20170"/>
          <a:stretch/>
        </p:blipFill>
        <p:spPr>
          <a:xfrm>
            <a:off x="10950" y="0"/>
            <a:ext cx="9144000" cy="50892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084169-89FE-4749-B158-BB8DB3D223AF}"/>
              </a:ext>
            </a:extLst>
          </p:cNvPr>
          <p:cNvSpPr txBox="1">
            <a:spLocks/>
          </p:cNvSpPr>
          <p:nvPr/>
        </p:nvSpPr>
        <p:spPr>
          <a:xfrm>
            <a:off x="6019044" y="399921"/>
            <a:ext cx="2244254" cy="67760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3600">
                <a:solidFill>
                  <a:srgbClr val="FF0000"/>
                </a:solidFill>
                <a:sym typeface="Wingdings" panose="05000000000000000000" pitchFamily="2" charset="2"/>
              </a:rPr>
              <a:t></a:t>
            </a:r>
            <a:r>
              <a:rPr lang="en-MY" sz="3600">
                <a:solidFill>
                  <a:srgbClr val="FF0000"/>
                </a:solidFill>
              </a:rPr>
              <a:t>App ID</a:t>
            </a:r>
            <a:endParaRPr lang="en-MY" sz="3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E57F7-9D69-4F58-9B86-FA2F073F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79CDC3-24BF-4353-9BCD-DFDC8956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59238A-F641-45FA-86F5-822933B4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189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7433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2. From command terminal run: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npm install -g ionic cordova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190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641" y="1662922"/>
            <a:ext cx="6863616" cy="3394075"/>
          </a:xfrm>
        </p:spPr>
        <p:txBody>
          <a:bodyPr>
            <a:normAutofit/>
          </a:bodyPr>
          <a:lstStyle/>
          <a:p>
            <a:r>
              <a:rPr lang="en-US" sz="2700" dirty="0"/>
              <a:t>Register for a developer ID </a:t>
            </a:r>
          </a:p>
          <a:p>
            <a:r>
              <a:rPr lang="en-US" sz="2700" dirty="0"/>
              <a:t>USD25 for life.</a:t>
            </a:r>
          </a:p>
          <a:p>
            <a:r>
              <a:rPr lang="en-US" sz="2700" dirty="0"/>
              <a:t>Another consideration: you need to pay through Google Wallet, using a credit card.</a:t>
            </a:r>
            <a:br>
              <a:rPr lang="en-US" sz="2700" dirty="0"/>
            </a:br>
            <a:r>
              <a:rPr lang="en-US" sz="2700" b="1" dirty="0">
                <a:hlinkClick r:id="rId2" tooltip="https://play.google.com/apps/publish/"/>
              </a:rPr>
              <a:t>https://play.google.com/apps/publish/</a:t>
            </a:r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E2D48-8D9D-424C-8732-5179331674D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30/12/2020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9187C-AEDB-42F5-A730-1D1C90777CD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1026" name="Picture 2" descr="Image result for publish google play store logo">
            <a:extLst>
              <a:ext uri="{FF2B5EF4-FFF2-40B4-BE49-F238E27FC236}">
                <a16:creationId xmlns:a16="http://schemas.microsoft.com/office/drawing/2014/main" id="{FD297A1E-06D5-469C-841F-AEF0205B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652" y="86503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9064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39F-265A-4C96-B156-5975A21D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Playstore Graphic </a:t>
            </a:r>
            <a:r>
              <a:rPr lang="en-US" b="1" dirty="0"/>
              <a:t>Materials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D3F76-06F4-46E9-917C-FB7A820C6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191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9C3F-648D-4306-AA1D-9B75761460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50" y="2379361"/>
            <a:ext cx="8223250" cy="2709862"/>
          </a:xfrm>
        </p:spPr>
        <p:txBody>
          <a:bodyPr>
            <a:normAutofit/>
          </a:bodyPr>
          <a:lstStyle/>
          <a:p>
            <a:r>
              <a:rPr lang="en-US" sz="2700" dirty="0"/>
              <a:t>high-res icon. (size 512px x 512px)</a:t>
            </a:r>
          </a:p>
          <a:p>
            <a:r>
              <a:rPr lang="en-US" sz="2700" dirty="0"/>
              <a:t>Featured graphic. (size 1024px x 500px)</a:t>
            </a:r>
          </a:p>
          <a:p>
            <a:r>
              <a:rPr lang="en-US" sz="2700" dirty="0"/>
              <a:t>at least 2 non-Android TV screenshots. (2 screenshot images. Min length for any side: 320px)</a:t>
            </a:r>
          </a:p>
          <a:p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D280E-C079-4183-84F1-B85D0DF006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30/12/2020</a:t>
            </a:fld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9FE5-2ED8-47D8-8D50-7744ACF000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8" name="Picture 2" descr="Image result for publish google play store logo">
            <a:extLst>
              <a:ext uri="{FF2B5EF4-FFF2-40B4-BE49-F238E27FC236}">
                <a16:creationId xmlns:a16="http://schemas.microsoft.com/office/drawing/2014/main" id="{866323B8-A814-47C6-B364-660753505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63" y="54277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09414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528B5-D375-4FB6-87F3-06B4D129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503014"/>
            <a:ext cx="7554686" cy="46404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CBAB2A8-4BBC-48FB-A6FA-36D3CCAE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Samples of </a:t>
            </a:r>
            <a:r>
              <a:rPr lang="en-MY" dirty="0"/>
              <a:t>g</a:t>
            </a:r>
            <a:r>
              <a:rPr lang="en-MY"/>
              <a:t>raphic </a:t>
            </a:r>
            <a:r>
              <a:rPr lang="en-MY" dirty="0"/>
              <a:t>materials &amp; </a:t>
            </a:r>
            <a:r>
              <a:rPr lang="en-MY"/>
              <a:t>signed bundle/APK</a:t>
            </a:r>
            <a:endParaRPr lang="en-MY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6057-C665-456A-8475-7588765F4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192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1A63-B8C8-4482-8044-B9C8D669A6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30/12/2020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84A55-912F-44FA-A63F-D30FBCC131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</p:spTree>
    <p:extLst>
      <p:ext uri="{BB962C8B-B14F-4D97-AF65-F5344CB8AC3E}">
        <p14:creationId xmlns:p14="http://schemas.microsoft.com/office/powerpoint/2010/main" val="17238393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5350"/>
            <a:ext cx="9144000" cy="1012800"/>
          </a:xfrm>
        </p:spPr>
        <p:txBody>
          <a:bodyPr/>
          <a:lstStyle/>
          <a:p>
            <a:pPr algn="ctr"/>
            <a:r>
              <a:rPr lang="en-MY" sz="4800"/>
              <a:t>Graphic materials</a:t>
            </a:r>
            <a:br>
              <a:rPr lang="en-MY" sz="4800"/>
            </a:br>
            <a:r>
              <a:rPr lang="en-MY" sz="4800" b="1"/>
              <a:t>github.com/khirulnizam/ionic5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193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39263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F9455-1C43-4540-8111-C448B8253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8" t="6609" r="7327" b="5043"/>
          <a:stretch/>
        </p:blipFill>
        <p:spPr>
          <a:xfrm>
            <a:off x="822960" y="102930"/>
            <a:ext cx="7637228" cy="4837546"/>
          </a:xfrm>
          <a:prstGeom prst="rect">
            <a:avLst/>
          </a:prstGeom>
        </p:spPr>
      </p:pic>
      <p:pic>
        <p:nvPicPr>
          <p:cNvPr id="1026" name="Picture 2" descr="Canva - Wikipedia">
            <a:extLst>
              <a:ext uri="{FF2B5EF4-FFF2-40B4-BE49-F238E27FC236}">
                <a16:creationId xmlns:a16="http://schemas.microsoft.com/office/drawing/2014/main" id="{28CCFB24-90BA-43B9-8303-084DC786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2773018" cy="277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E762A-A2D4-4537-91FF-B806EFBD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D19CFA-D8FA-4B98-A15F-C6A862AF7450}" type="datetime1">
              <a:rPr lang="en-MY" smtClean="0"/>
              <a:pPr/>
              <a:t>30/12/2020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3A106-54FE-46FE-9A6C-B684C4BC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5E386-7B20-4D3E-B941-D20657B6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194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01453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195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2909B-E77C-4592-9D00-12D21995A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5" r="21351"/>
          <a:stretch/>
        </p:blipFill>
        <p:spPr>
          <a:xfrm>
            <a:off x="6421515" y="654695"/>
            <a:ext cx="1954195" cy="389400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84F98F-7D92-4A52-98A3-682F4DB3D066}"/>
              </a:ext>
            </a:extLst>
          </p:cNvPr>
          <p:cNvSpPr/>
          <p:nvPr/>
        </p:nvSpPr>
        <p:spPr>
          <a:xfrm>
            <a:off x="6443034" y="552587"/>
            <a:ext cx="1932676" cy="4089303"/>
          </a:xfrm>
          <a:prstGeom prst="roundRect">
            <a:avLst/>
          </a:prstGeom>
          <a:noFill/>
          <a:ln w="1905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59E9A7-050B-4D07-B5FE-E996D3AE52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505" y="3625943"/>
            <a:ext cx="1180460" cy="1235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26839-B652-48D9-BFBA-CBAEAFC99F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 flipH="1">
            <a:off x="7863" y="-26083"/>
            <a:ext cx="3177135" cy="5169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992556" y="1313745"/>
            <a:ext cx="5182829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bit.ly/m-mathurat</a:t>
            </a:r>
          </a:p>
          <a:p>
            <a:pPr algn="ctr"/>
            <a:r>
              <a:rPr lang="en-MY" sz="4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(ionic)</a:t>
            </a:r>
            <a:endParaRPr lang="en-MY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522501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Graphic materials</a:t>
            </a:r>
          </a:p>
          <a:p>
            <a:r>
              <a:rPr lang="en-MY" sz="2800"/>
              <a:t>resources/icon.png (with size 1024x1024)</a:t>
            </a:r>
          </a:p>
          <a:p>
            <a:r>
              <a:rPr lang="en-MY" sz="2800"/>
              <a:t>resources/splash.png (with size 2732x2732)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744831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Graphic materials</a:t>
            </a:r>
          </a:p>
          <a:p>
            <a:r>
              <a:rPr lang="en-MY"/>
              <a:t>resources/icon.png (with size 1024x1024)</a:t>
            </a:r>
          </a:p>
          <a:p>
            <a:r>
              <a:rPr lang="en-MY"/>
              <a:t>resources/splash.png (with size 2732x2732)</a:t>
            </a:r>
          </a:p>
          <a:p>
            <a:endParaRPr lang="en-MY"/>
          </a:p>
          <a:p>
            <a:pPr marL="114300" indent="0">
              <a:buNone/>
            </a:pP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0EDEA-88D5-403A-9D7F-EC372602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480"/>
            <a:ext cx="9144000" cy="3639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DC8EAA-5EB3-4A17-AFE9-AA6641BF8140}"/>
              </a:ext>
            </a:extLst>
          </p:cNvPr>
          <p:cNvSpPr txBox="1"/>
          <p:nvPr/>
        </p:nvSpPr>
        <p:spPr>
          <a:xfrm>
            <a:off x="1978231" y="4497703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icon.png (1024x1024px)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321E1-9711-4A61-98EC-11D73144600B}"/>
              </a:ext>
            </a:extLst>
          </p:cNvPr>
          <p:cNvSpPr txBox="1"/>
          <p:nvPr/>
        </p:nvSpPr>
        <p:spPr>
          <a:xfrm>
            <a:off x="6748272" y="2739816"/>
            <a:ext cx="4636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splash.png </a:t>
            </a:r>
          </a:p>
          <a:p>
            <a:r>
              <a:rPr lang="en-MY" sz="1400" b="1">
                <a:solidFill>
                  <a:srgbClr val="FF0000"/>
                </a:solidFill>
              </a:rPr>
              <a:t>(2732x2732px)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0B57B-BFB4-4E88-9B8D-4695AD62E808}"/>
              </a:ext>
            </a:extLst>
          </p:cNvPr>
          <p:cNvSpPr txBox="1"/>
          <p:nvPr/>
        </p:nvSpPr>
        <p:spPr>
          <a:xfrm>
            <a:off x="3630247" y="2099315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(create folder resources)</a:t>
            </a:r>
          </a:p>
        </p:txBody>
      </p:sp>
    </p:spTree>
    <p:extLst>
      <p:ext uri="{BB962C8B-B14F-4D97-AF65-F5344CB8AC3E}">
        <p14:creationId xmlns:p14="http://schemas.microsoft.com/office/powerpoint/2010/main" val="31193584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Commands - CLI</a:t>
            </a:r>
          </a:p>
          <a:p>
            <a:r>
              <a:rPr lang="en-MY" sz="2800"/>
              <a:t>ionic cordova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429177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F6A1-0776-4F63-812A-062BD4D9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16" y="49634"/>
            <a:ext cx="8222100" cy="767700"/>
          </a:xfrm>
        </p:spPr>
        <p:txBody>
          <a:bodyPr/>
          <a:lstStyle/>
          <a:p>
            <a:r>
              <a:rPr lang="en-MY"/>
              <a:t>Ionic cordova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8EA29-D574-4FF7-8A0E-EE41EC77D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05089-DF44-4CB5-9E3B-0B49448F9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42CC0-5E38-44E3-8623-6A03A45F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41" y="871611"/>
            <a:ext cx="8222100" cy="4271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C130F3-8651-418D-B348-1DAF08A3E4F1}"/>
              </a:ext>
            </a:extLst>
          </p:cNvPr>
          <p:cNvSpPr txBox="1"/>
          <p:nvPr/>
        </p:nvSpPr>
        <p:spPr>
          <a:xfrm>
            <a:off x="1293571" y="24841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(created after ionic cordova resources)</a:t>
            </a:r>
          </a:p>
        </p:txBody>
      </p:sp>
    </p:spTree>
    <p:extLst>
      <p:ext uri="{BB962C8B-B14F-4D97-AF65-F5344CB8AC3E}">
        <p14:creationId xmlns:p14="http://schemas.microsoft.com/office/powerpoint/2010/main" val="416684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ACCB-4D6A-49E0-BC37-094E71DB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In file package.json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CBCB8-31FE-4F32-9EE3-C4CF976F3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MY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MY" b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"resources"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MY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"cordova-res --skip-config --copy"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114300" indent="0">
              <a:buNone/>
            </a:pP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ADE9D-555C-4FAB-B86A-A08B1177C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213435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4C14-6862-4A54-8529-F3B48477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0FE44-A4B5-410E-9660-75EFBB261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1800"/>
              <a:t>ionic capacitor add android </a:t>
            </a:r>
          </a:p>
          <a:p>
            <a:pPr marL="114300" indent="0">
              <a:buNone/>
            </a:pPr>
            <a:r>
              <a:rPr lang="en-MY" sz="1800"/>
              <a:t>ionic build</a:t>
            </a:r>
          </a:p>
          <a:p>
            <a:pPr marL="114300" indent="0">
              <a:buNone/>
            </a:pPr>
            <a:r>
              <a:rPr lang="en-MY" sz="1800"/>
              <a:t>npm install jetifier</a:t>
            </a:r>
          </a:p>
          <a:p>
            <a:pPr marL="114300" indent="0">
              <a:buNone/>
            </a:pPr>
            <a:r>
              <a:rPr lang="en-MY" sz="1800"/>
              <a:t>npx jetifier</a:t>
            </a:r>
          </a:p>
          <a:p>
            <a:pPr marL="114300" indent="0">
              <a:buNone/>
            </a:pPr>
            <a:r>
              <a:rPr lang="en-MY" sz="1800"/>
              <a:t>npx cap sync android</a:t>
            </a:r>
          </a:p>
          <a:p>
            <a:pPr marL="114300" indent="0">
              <a:buNone/>
            </a:pPr>
            <a:r>
              <a:rPr lang="en-MY" sz="1800"/>
              <a:t>npx cap open android</a:t>
            </a:r>
          </a:p>
          <a:p>
            <a:pPr marL="114300" indent="0">
              <a:buNone/>
            </a:pPr>
            <a:endParaRPr lang="en-MY" sz="1800"/>
          </a:p>
          <a:p>
            <a:endParaRPr lang="en-MY" sz="1800"/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71377-ACD0-44C3-B6D9-2EC24BF0C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743056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624D-4EE6-472C-8CEA-D13358D5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Build, copy and open in Android Studioclz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7B7B8-60FA-45BE-929E-0B2E24957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860" y="1694575"/>
            <a:ext cx="8222100" cy="2710200"/>
          </a:xfrm>
        </p:spPr>
        <p:txBody>
          <a:bodyPr/>
          <a:lstStyle/>
          <a:p>
            <a:r>
              <a:rPr lang="en-MY" sz="2800"/>
              <a:t>ionic capacitor add android (sekiranya belum)</a:t>
            </a:r>
          </a:p>
          <a:p>
            <a:r>
              <a:rPr lang="en-MY" sz="2800"/>
              <a:t>ionic build</a:t>
            </a:r>
          </a:p>
          <a:p>
            <a:r>
              <a:rPr lang="en-MY" sz="2800"/>
              <a:t>npx cap sync android</a:t>
            </a:r>
          </a:p>
          <a:p>
            <a:r>
              <a:rPr lang="en-MY" sz="2800">
                <a:solidFill>
                  <a:schemeClr val="bg2">
                    <a:lumMod val="40000"/>
                    <a:lumOff val="60000"/>
                  </a:schemeClr>
                </a:solidFill>
              </a:rPr>
              <a:t>npm install capacitor-resources -g</a:t>
            </a:r>
          </a:p>
          <a:p>
            <a:r>
              <a:rPr lang="en-MY" sz="2800" b="1">
                <a:latin typeface="Courier New" panose="02070309020205020404" pitchFamily="49" charset="0"/>
                <a:cs typeface="Courier New" panose="02070309020205020404" pitchFamily="49" charset="0"/>
              </a:rPr>
              <a:t>cordova-res --skip-config --copy</a:t>
            </a:r>
          </a:p>
          <a:p>
            <a:r>
              <a:rPr lang="en-MY" sz="2800"/>
              <a:t>npx cap open android</a:t>
            </a:r>
          </a:p>
          <a:p>
            <a:r>
              <a:rPr lang="en-MY" sz="2800"/>
              <a:t>Run apps in Android Studio </a:t>
            </a:r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D6DF-D0F5-4DD4-98A1-41790BFC7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202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838D18-ECD6-4A0F-9995-856AA1839FDF}"/>
              </a:ext>
            </a:extLst>
          </p:cNvPr>
          <p:cNvSpPr/>
          <p:nvPr/>
        </p:nvSpPr>
        <p:spPr>
          <a:xfrm>
            <a:off x="6654451" y="2246212"/>
            <a:ext cx="2575560" cy="1574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b="1"/>
              <a:t>cordova-res</a:t>
            </a:r>
            <a:r>
              <a:rPr lang="en-MY" sz="2000"/>
              <a:t> to copy icon/splash from resources to Android project res folder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7A293F-ECEA-427D-933D-6ECF69B3ABEE}"/>
              </a:ext>
            </a:extLst>
          </p:cNvPr>
          <p:cNvCxnSpPr>
            <a:cxnSpLocks/>
          </p:cNvCxnSpPr>
          <p:nvPr/>
        </p:nvCxnSpPr>
        <p:spPr>
          <a:xfrm flipH="1">
            <a:off x="8048653" y="3630112"/>
            <a:ext cx="629222" cy="481748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ree, Flowers, Meadow, Tree Trunk, Sunlight, Summer">
            <a:extLst>
              <a:ext uri="{FF2B5EF4-FFF2-40B4-BE49-F238E27FC236}">
                <a16:creationId xmlns:a16="http://schemas.microsoft.com/office/drawing/2014/main" id="{353F88AA-6284-4D45-8FF9-4ADAA80BC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3109" r="44781" b="25565"/>
          <a:stretch/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54A2AE-ECEF-4648-8F37-940F81D2E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7" t="429" r="-4347" b="4414"/>
          <a:stretch/>
        </p:blipFill>
        <p:spPr>
          <a:xfrm>
            <a:off x="6185690" y="923161"/>
            <a:ext cx="3092738" cy="42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8407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Feather, Ease, Slightly, Blue, Airy, Close Up">
            <a:extLst>
              <a:ext uri="{FF2B5EF4-FFF2-40B4-BE49-F238E27FC236}">
                <a16:creationId xmlns:a16="http://schemas.microsoft.com/office/drawing/2014/main" id="{BAFFAA0F-725A-4E2F-A590-A4FBFBEB6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63"/>
          <a:stretch/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203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57CB22-F3B1-4DCE-8736-435841F36933}"/>
              </a:ext>
            </a:extLst>
          </p:cNvPr>
          <p:cNvSpPr txBox="1"/>
          <p:nvPr/>
        </p:nvSpPr>
        <p:spPr>
          <a:xfrm>
            <a:off x="198997" y="1479672"/>
            <a:ext cx="60564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0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Kursus Perisian Pejabat</a:t>
            </a:r>
          </a:p>
          <a:p>
            <a:r>
              <a:rPr lang="en-MY" sz="40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FPTT UTEM (online)</a:t>
            </a:r>
          </a:p>
          <a:p>
            <a:r>
              <a:rPr lang="en-MY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30 Dis 2020</a:t>
            </a:r>
          </a:p>
          <a:p>
            <a:r>
              <a:rPr lang="en-MY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Pn Mahani Ma’mum</a:t>
            </a:r>
            <a:endParaRPr lang="en-MY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Microsoft Office - Wikipedia">
            <a:extLst>
              <a:ext uri="{FF2B5EF4-FFF2-40B4-BE49-F238E27FC236}">
                <a16:creationId xmlns:a16="http://schemas.microsoft.com/office/drawing/2014/main" id="{F602B701-195A-4698-85EE-3C7E85C8A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154" y="2823882"/>
            <a:ext cx="2319618" cy="231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Links">
            <a:extLst>
              <a:ext uri="{FF2B5EF4-FFF2-40B4-BE49-F238E27FC236}">
                <a16:creationId xmlns:a16="http://schemas.microsoft.com/office/drawing/2014/main" id="{01D045FA-716B-43E1-9C32-E8B33B70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" y="170988"/>
            <a:ext cx="5793395" cy="128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502722-E3CB-451B-AE1E-A356FB58BE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47" t="429" r="-4347" b="4414"/>
          <a:stretch/>
        </p:blipFill>
        <p:spPr>
          <a:xfrm>
            <a:off x="6203959" y="923159"/>
            <a:ext cx="3092738" cy="42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84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093770" y="1960530"/>
            <a:ext cx="54938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>
                <a:solidFill>
                  <a:schemeClr val="bg1"/>
                </a:solidFill>
              </a:rPr>
              <a:t>T02 Antaramuka </a:t>
            </a:r>
          </a:p>
          <a:p>
            <a:r>
              <a:rPr lang="en-MY" sz="4800" b="1" i="1">
                <a:solidFill>
                  <a:schemeClr val="bg1"/>
                </a:solidFill>
              </a:rPr>
              <a:t>HTML</a:t>
            </a:r>
            <a:endParaRPr lang="en-MY" sz="4800" b="1" i="1" dirty="0">
              <a:solidFill>
                <a:schemeClr val="bg1"/>
              </a:solidFill>
            </a:endParaRPr>
          </a:p>
          <a:p>
            <a:r>
              <a:rPr lang="en-MY" sz="3600" b="1" i="1">
                <a:solidFill>
                  <a:schemeClr val="bg1"/>
                </a:solidFill>
              </a:rPr>
              <a:t>(sambungan bahagian2)</a:t>
            </a:r>
            <a:endParaRPr lang="en-MY" sz="36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82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6" y="1446012"/>
            <a:ext cx="6518898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n1:number;</a:t>
            </a:r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n2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:number;</a:t>
            </a:r>
          </a:p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output:any;</a:t>
            </a:r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D5458-5F4E-4DF9-96CF-CADAD1D48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130629" y="214098"/>
            <a:ext cx="2842548" cy="19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1595101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881EA4-BC57-4C43-8786-C6073C149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 dirty="0"/>
          </a:p>
        </p:txBody>
      </p:sp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64D5F9F-6761-4E83-8408-3F85236797BC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49893-E13E-468D-8BFD-05F5DF9ECD62}"/>
              </a:ext>
            </a:extLst>
          </p:cNvPr>
          <p:cNvSpPr/>
          <p:nvPr/>
        </p:nvSpPr>
        <p:spPr>
          <a:xfrm>
            <a:off x="5206770" y="-426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572000" y="365480"/>
            <a:ext cx="4376583" cy="483209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MY" sz="6600" b="1" i="1">
                <a:solidFill>
                  <a:schemeClr val="bg1"/>
                </a:solidFill>
              </a:rPr>
              <a:t>Uji-lari 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apps pada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telefon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Android</a:t>
            </a:r>
            <a:br>
              <a:rPr lang="en-MY" sz="6600" b="1" i="1">
                <a:solidFill>
                  <a:schemeClr val="bg1"/>
                </a:solidFill>
              </a:rPr>
            </a:br>
            <a:endParaRPr lang="en-MY" sz="4000" b="1" i="1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44A91C2-72B4-4BE1-8B28-7B5D8395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38" y="3634671"/>
            <a:ext cx="1454552" cy="145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88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90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13516" y="1491557"/>
            <a:ext cx="7563289" cy="310854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</a:t>
            </a:r>
            <a:r>
              <a:rPr lang="en-MY" sz="3200" b="1" i="1">
                <a:solidFill>
                  <a:schemeClr val="accent1">
                    <a:lumMod val="50000"/>
                  </a:schemeClr>
                </a:solidFill>
              </a:rPr>
              <a:t>ngIf </a:t>
            </a:r>
          </a:p>
          <a:p>
            <a:r>
              <a:rPr lang="en-MY" sz="2800"/>
              <a:t>Codes &amp; slides</a:t>
            </a:r>
            <a:r>
              <a:rPr lang="en-MY" sz="2800" b="1"/>
              <a:t> </a:t>
            </a:r>
          </a:p>
          <a:p>
            <a:r>
              <a:rPr lang="en-MY" sz="4000" b="1"/>
              <a:t>github.com/khirulnizam/ionic5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1026" name="Picture 2" descr="Sourcetree | Free Git GUI for Mac and Windows">
            <a:extLst>
              <a:ext uri="{FF2B5EF4-FFF2-40B4-BE49-F238E27FC236}">
                <a16:creationId xmlns:a16="http://schemas.microsoft.com/office/drawing/2014/main" id="{41DED9DC-7E12-4B70-9449-A17BA533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63595" y="1880453"/>
            <a:ext cx="2428123" cy="24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42340</TotalTime>
  <Words>4142</Words>
  <Application>Microsoft Office PowerPoint</Application>
  <PresentationFormat>On-screen Show (16:9)</PresentationFormat>
  <Paragraphs>959</Paragraphs>
  <Slides>203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203</vt:i4>
      </vt:variant>
    </vt:vector>
  </HeadingPairs>
  <TitlesOfParts>
    <vt:vector size="210" baseType="lpstr">
      <vt:lpstr>Arial</vt:lpstr>
      <vt:lpstr>Consolas</vt:lpstr>
      <vt:lpstr>Courier New</vt:lpstr>
      <vt:lpstr>Roboto</vt:lpstr>
      <vt:lpstr>Segoe UI Historic</vt:lpstr>
      <vt:lpstr>system-ui</vt:lpstr>
      <vt:lpstr>Material</vt:lpstr>
      <vt:lpstr>PowerPoint Presentation</vt:lpstr>
      <vt:lpstr>OVERVIEW  TO IONIC FRAMEWORK</vt:lpstr>
      <vt:lpstr>What is Ionic?</vt:lpstr>
      <vt:lpstr>Ionic Studio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Output overview</vt:lpstr>
      <vt:lpstr>Create a new page</vt:lpstr>
      <vt:lpstr>[(ngModel)]</vt:lpstr>
      <vt:lpstr>*ngIf used in HTML</vt:lpstr>
      <vt:lpstr>*ngIf … else used in HTML</vt:lpstr>
      <vt:lpstr>IF...ELSE IF...ELSE  AND *ngIFStatements</vt:lpstr>
      <vt:lpstr>Output</vt:lpstr>
      <vt:lpstr>PowerPoint Presentation</vt:lpstr>
      <vt:lpstr>Codes &amp; slides github.com/khirulnizam/ionic5</vt:lpstr>
      <vt:lpstr>Create a new page</vt:lpstr>
      <vt:lpstr>For Loop and *ngFor</vt:lpstr>
      <vt:lpstr>For Loop and *ngFor</vt:lpstr>
      <vt:lpstr>PowerPoint Presentation</vt:lpstr>
      <vt:lpstr>PowerPoint Presentation</vt:lpstr>
      <vt:lpstr>Navigation with Parameters</vt:lpstr>
      <vt:lpstr>2. Using Services 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github.com/khirulnizam/ionic5 wasap.my/60129034614</vt:lpstr>
      <vt:lpstr>PowerPoint Presentation</vt:lpstr>
      <vt:lpstr>PowerPoint Presentation</vt:lpstr>
      <vt:lpstr>Play.google.com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database, automatic scaling</vt:lpstr>
      <vt:lpstr>PowerPoint Presentation</vt:lpstr>
      <vt:lpstr>PowerPoint Presentation</vt:lpstr>
      <vt:lpstr>Google Firebase : Enable test mode</vt:lpstr>
      <vt:lpstr>Google Firestore : add Firebase to app</vt:lpstr>
      <vt:lpstr>Web Apps Firebase Configuration : Copy the highlighted</vt:lpstr>
      <vt:lpstr>PowerPoint Presentation</vt:lpstr>
      <vt:lpstr>Create new Ionic project</vt:lpstr>
      <vt:lpstr>PowerPoint Presentation</vt:lpstr>
      <vt:lpstr>Paste the Firebase configuration to environtment.ts</vt:lpstr>
      <vt:lpstr>Install AngularFirebase plugins</vt:lpstr>
      <vt:lpstr>Filename    src/app/app.module.ts</vt:lpstr>
      <vt:lpstr>Create globally accessible functions in folder services</vt:lpstr>
      <vt:lpstr>Add another page</vt:lpstr>
      <vt:lpstr>PowerPoint Presentation</vt:lpstr>
      <vt:lpstr>Filename src/app/daftar/daftar.page.html</vt:lpstr>
      <vt:lpstr>Filename src/app/daftar/daftar.page.ts</vt:lpstr>
      <vt:lpstr>Filename src/app/daftar/daftar.page.ts</vt:lpstr>
      <vt:lpstr>PowerPoint Presentation</vt:lpstr>
      <vt:lpstr>PowerPoint Presentation</vt:lpstr>
      <vt:lpstr>github.com/khirulnizam/ionic5 wasap.my/60129034614</vt:lpstr>
      <vt:lpstr>Add globally accessible functions in folder services</vt:lpstr>
      <vt:lpstr>Add another page</vt:lpstr>
      <vt:lpstr>PowerPoint Presentation</vt:lpstr>
      <vt:lpstr>Filename src/app/login/login.page.html</vt:lpstr>
      <vt:lpstr>Filename src/app/login/login.page.ts</vt:lpstr>
      <vt:lpstr>github.com/khirulnizam/ionic5 wasap.my/60129034614</vt:lpstr>
      <vt:lpstr>PowerPoint Presentation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SQLite </vt:lpstr>
      <vt:lpstr>JSON Ionic</vt:lpstr>
      <vt:lpstr>PowerPoint Presentation</vt:lpstr>
      <vt:lpstr>Download Android Studio https://developer.android.com/studio</vt:lpstr>
      <vt:lpstr>File -&gt; New -&gt; New Project </vt:lpstr>
      <vt:lpstr>Package name</vt:lpstr>
      <vt:lpstr>Tools -&gt; AVD Manager</vt:lpstr>
      <vt:lpstr>+ Create Virtual Device</vt:lpstr>
      <vt:lpstr>Minimal resolution device</vt:lpstr>
      <vt:lpstr>Choose available Android system image </vt:lpstr>
      <vt:lpstr>If system image not yet available</vt:lpstr>
      <vt:lpstr>AVD name</vt:lpstr>
      <vt:lpstr>Run Android Virtual Device</vt:lpstr>
      <vt:lpstr>Run</vt:lpstr>
      <vt:lpstr>Apps is</vt:lpstr>
      <vt:lpstr>Slides &amp; materials github.com/khirulnizam/ionic5</vt:lpstr>
      <vt:lpstr>PowerPoint Presentation</vt:lpstr>
      <vt:lpstr>PowerPoint Presentation</vt:lpstr>
      <vt:lpstr>Play.google.com</vt:lpstr>
      <vt:lpstr>Playstore Graphic Materials</vt:lpstr>
      <vt:lpstr>Samples of graphic materials &amp; signed bundle/APK</vt:lpstr>
      <vt:lpstr>Graphic materials github.com/khirulnizam/ionic5</vt:lpstr>
      <vt:lpstr>PowerPoint Presentation</vt:lpstr>
      <vt:lpstr>PowerPoint Presentation</vt:lpstr>
      <vt:lpstr>https://ionicframework.com/docs/cli/commands/cordova-resources</vt:lpstr>
      <vt:lpstr>https://ionicframework.com/docs/cli/commands/cordova-resources</vt:lpstr>
      <vt:lpstr>https://ionicframework.com/docs/cli/commands/cordova-resources</vt:lpstr>
      <vt:lpstr>Ionic cordova resources</vt:lpstr>
      <vt:lpstr>In file package.json add</vt:lpstr>
      <vt:lpstr>PowerPoint Presentation</vt:lpstr>
      <vt:lpstr>Build, copy and open in Android Studioclz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Khirulnizam Abd Rahman</cp:lastModifiedBy>
  <cp:revision>636</cp:revision>
  <dcterms:modified xsi:type="dcterms:W3CDTF">2020-12-30T02:04:37Z</dcterms:modified>
</cp:coreProperties>
</file>